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7"/>
  </p:notesMasterIdLst>
  <p:handoutMasterIdLst>
    <p:handoutMasterId r:id="rId38"/>
  </p:handoutMasterIdLst>
  <p:sldIdLst>
    <p:sldId id="366" r:id="rId2"/>
    <p:sldId id="367" r:id="rId3"/>
    <p:sldId id="369" r:id="rId4"/>
    <p:sldId id="371" r:id="rId5"/>
    <p:sldId id="368" r:id="rId6"/>
    <p:sldId id="372" r:id="rId7"/>
    <p:sldId id="380" r:id="rId8"/>
    <p:sldId id="373" r:id="rId9"/>
    <p:sldId id="374" r:id="rId10"/>
    <p:sldId id="375" r:id="rId11"/>
    <p:sldId id="376" r:id="rId12"/>
    <p:sldId id="378" r:id="rId13"/>
    <p:sldId id="377" r:id="rId14"/>
    <p:sldId id="379" r:id="rId15"/>
    <p:sldId id="381" r:id="rId16"/>
    <p:sldId id="382" r:id="rId17"/>
    <p:sldId id="383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8" r:id="rId30"/>
    <p:sldId id="395" r:id="rId31"/>
    <p:sldId id="397" r:id="rId32"/>
    <p:sldId id="396" r:id="rId33"/>
    <p:sldId id="399" r:id="rId34"/>
    <p:sldId id="400" r:id="rId35"/>
    <p:sldId id="401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961EAE-DC09-4804-B9F7-009B8EB58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hd-hair-straighteners.com/images/ghdhairhead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Cell Compounds and Biological Molecules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66800" y="5124450"/>
            <a:ext cx="70866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Lesson 4 – Proteins and Nucleic Acids (</a:t>
            </a:r>
            <a:r>
              <a:rPr lang="en-US" i="1" dirty="0" smtClean="0"/>
              <a:t>Inquiry into Life pg. 37-41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8" name="Picture 7" descr="lipid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4800"/>
            <a:ext cx="380047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Dehydration synthesis of amino acids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655"/>
          <a:stretch>
            <a:fillRect/>
          </a:stretch>
        </p:blipFill>
        <p:spPr bwMode="auto">
          <a:xfrm>
            <a:off x="1295400" y="1273629"/>
            <a:ext cx="662940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971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Dehydration synthesis of amino acids</a:t>
            </a:r>
            <a:endParaRPr lang="en-CA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991" b="3355"/>
          <a:stretch>
            <a:fillRect/>
          </a:stretch>
        </p:blipFill>
        <p:spPr bwMode="auto">
          <a:xfrm>
            <a:off x="1143000" y="1447800"/>
            <a:ext cx="704160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4969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Dehydration synthesis of amino acids</a:t>
            </a:r>
            <a:endParaRPr lang="en-CA" dirty="0"/>
          </a:p>
        </p:txBody>
      </p:sp>
      <p:pic>
        <p:nvPicPr>
          <p:cNvPr id="4" name="Picture 4" descr="mad86751_02_2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67200"/>
            <a:ext cx="8523006" cy="151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0200" y="1524000"/>
            <a:ext cx="5789629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07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Formation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3200" dirty="0" smtClean="0"/>
              <a:t>This process when repeated form long </a:t>
            </a:r>
            <a:r>
              <a:rPr lang="en-CA" sz="3200" b="1" dirty="0" smtClean="0"/>
              <a:t>sequences</a:t>
            </a:r>
            <a:r>
              <a:rPr lang="en-CA" sz="3200" dirty="0" smtClean="0"/>
              <a:t> of amino acids, or </a:t>
            </a:r>
            <a:r>
              <a:rPr lang="en-CA" sz="3200" b="1" dirty="0" smtClean="0"/>
              <a:t>proteins</a:t>
            </a:r>
          </a:p>
          <a:p>
            <a:r>
              <a:rPr lang="en-CA" sz="3200" dirty="0" smtClean="0"/>
              <a:t>These sequences take on specific features and </a:t>
            </a:r>
            <a:r>
              <a:rPr lang="en-CA" sz="3200" b="1" dirty="0" smtClean="0"/>
              <a:t>characteristics</a:t>
            </a:r>
            <a:r>
              <a:rPr lang="en-CA" sz="3200" dirty="0" smtClean="0"/>
              <a:t> of the individual amino acids that are bonded together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71578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Protein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800" dirty="0" smtClean="0"/>
              <a:t>There are three to four levels of protein structure</a:t>
            </a:r>
          </a:p>
          <a:p>
            <a:pPr lvl="1"/>
            <a:r>
              <a:rPr lang="en-CA" sz="2400" b="1" dirty="0" smtClean="0"/>
              <a:t>Primary</a:t>
            </a:r>
            <a:r>
              <a:rPr lang="en-CA" sz="2400" dirty="0" smtClean="0"/>
              <a:t> structure – sequence of amino acids (polypeptide)</a:t>
            </a:r>
          </a:p>
          <a:p>
            <a:pPr lvl="1"/>
            <a:r>
              <a:rPr lang="en-CA" sz="2400" b="1" dirty="0" smtClean="0"/>
              <a:t>Secondary</a:t>
            </a:r>
            <a:r>
              <a:rPr lang="en-CA" sz="2400" dirty="0" smtClean="0"/>
              <a:t> structure – orientation of polypeptide</a:t>
            </a:r>
          </a:p>
          <a:p>
            <a:pPr lvl="1"/>
            <a:r>
              <a:rPr lang="en-CA" sz="2400" b="1" dirty="0" smtClean="0"/>
              <a:t>Tertiary</a:t>
            </a:r>
            <a:r>
              <a:rPr lang="en-CA" sz="2400" dirty="0" smtClean="0"/>
              <a:t> structure – final 3-D shape of polypeptide</a:t>
            </a:r>
          </a:p>
          <a:p>
            <a:pPr lvl="1"/>
            <a:r>
              <a:rPr lang="en-CA" sz="2400" b="1" dirty="0" smtClean="0"/>
              <a:t>Quaternary</a:t>
            </a:r>
            <a:r>
              <a:rPr lang="en-CA" sz="2400" dirty="0" smtClean="0"/>
              <a:t> structure* - arrangement of multiple polypeptides</a:t>
            </a:r>
          </a:p>
          <a:p>
            <a:pPr lvl="2"/>
            <a:r>
              <a:rPr lang="en-CA" sz="2400" dirty="0" smtClean="0"/>
              <a:t>*not all proteins have multiple polypeptides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xmlns="" val="61731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Primary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724400" cy="4937760"/>
          </a:xfrm>
        </p:spPr>
        <p:txBody>
          <a:bodyPr/>
          <a:lstStyle/>
          <a:p>
            <a:r>
              <a:rPr lang="en-CA" dirty="0" smtClean="0"/>
              <a:t>Simply the </a:t>
            </a:r>
            <a:r>
              <a:rPr lang="en-CA" b="1" dirty="0" smtClean="0"/>
              <a:t>sequence</a:t>
            </a:r>
            <a:r>
              <a:rPr lang="en-CA" dirty="0" smtClean="0"/>
              <a:t> of amino acids</a:t>
            </a:r>
          </a:p>
          <a:p>
            <a:r>
              <a:rPr lang="en-CA" dirty="0" smtClean="0"/>
              <a:t>Because there are twenty amino acids, it is easy to see that there are literally </a:t>
            </a:r>
            <a:r>
              <a:rPr lang="en-CA" b="1" dirty="0" smtClean="0"/>
              <a:t>millions</a:t>
            </a:r>
            <a:r>
              <a:rPr lang="en-CA" dirty="0" smtClean="0"/>
              <a:t> of different possible amino acid sequences</a:t>
            </a:r>
          </a:p>
          <a:p>
            <a:r>
              <a:rPr lang="en-CA" dirty="0" smtClean="0"/>
              <a:t>Consequently, there are millions of proteins</a:t>
            </a:r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55"/>
          <a:stretch>
            <a:fillRect/>
          </a:stretch>
        </p:blipFill>
        <p:spPr bwMode="auto">
          <a:xfrm>
            <a:off x="6019800" y="26233"/>
            <a:ext cx="2843212" cy="669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080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Secondary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186808" cy="5105400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As the amino acid chains (polypeptides) get longer, they begin to </a:t>
            </a:r>
            <a:r>
              <a:rPr lang="en-CA" b="1" dirty="0" smtClean="0"/>
              <a:t>twist</a:t>
            </a:r>
            <a:r>
              <a:rPr lang="en-CA" dirty="0" smtClean="0"/>
              <a:t> or </a:t>
            </a:r>
            <a:r>
              <a:rPr lang="en-CA" b="1" dirty="0" smtClean="0"/>
              <a:t>fold</a:t>
            </a:r>
          </a:p>
          <a:p>
            <a:r>
              <a:rPr lang="en-CA" dirty="0" smtClean="0"/>
              <a:t>This is a result of </a:t>
            </a:r>
            <a:r>
              <a:rPr lang="en-CA" b="1" dirty="0" smtClean="0"/>
              <a:t>stress </a:t>
            </a:r>
            <a:r>
              <a:rPr lang="en-CA" dirty="0" smtClean="0"/>
              <a:t>on the peptide bonds</a:t>
            </a:r>
          </a:p>
          <a:p>
            <a:r>
              <a:rPr lang="en-CA" dirty="0" smtClean="0"/>
              <a:t>Two types of secondary structure:</a:t>
            </a:r>
          </a:p>
          <a:p>
            <a:pPr lvl="1"/>
            <a:r>
              <a:rPr lang="en-CA" b="1" dirty="0" smtClean="0"/>
              <a:t>Alpha helix </a:t>
            </a:r>
            <a:r>
              <a:rPr lang="en-CA" dirty="0" smtClean="0"/>
              <a:t>– like a spiral</a:t>
            </a:r>
          </a:p>
          <a:p>
            <a:pPr lvl="1"/>
            <a:r>
              <a:rPr lang="en-CA" b="1" dirty="0" smtClean="0"/>
              <a:t>Beta pleated sheet </a:t>
            </a:r>
            <a:r>
              <a:rPr lang="en-CA" dirty="0" smtClean="0"/>
              <a:t>– like folded paper</a:t>
            </a:r>
          </a:p>
          <a:p>
            <a:r>
              <a:rPr lang="en-CA" dirty="0" smtClean="0"/>
              <a:t>The alpha helix is most common</a:t>
            </a:r>
          </a:p>
          <a:p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91"/>
          <a:stretch>
            <a:fillRect/>
          </a:stretch>
        </p:blipFill>
        <p:spPr bwMode="auto">
          <a:xfrm>
            <a:off x="4644008" y="1981200"/>
            <a:ext cx="4499992" cy="363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5657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Secondary Structure – alpha helix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As the polypeptide bends into a spiral, </a:t>
            </a:r>
            <a:r>
              <a:rPr lang="en-CA" b="1" dirty="0" smtClean="0"/>
              <a:t>hydrogen bonds</a:t>
            </a:r>
            <a:r>
              <a:rPr lang="en-CA" dirty="0" smtClean="0"/>
              <a:t> form between the hydrogen of one amino acid and an oxygen further down the chain</a:t>
            </a:r>
          </a:p>
          <a:p>
            <a:r>
              <a:rPr lang="en-CA" dirty="0" smtClean="0"/>
              <a:t>This hydrogen bond helps the alpha helix hold its shape</a:t>
            </a:r>
          </a:p>
          <a:p>
            <a:r>
              <a:rPr lang="en-CA" dirty="0" smtClean="0"/>
              <a:t>An alpha helix contains </a:t>
            </a:r>
            <a:r>
              <a:rPr lang="en-CA" b="1" dirty="0" smtClean="0"/>
              <a:t>3.6</a:t>
            </a:r>
            <a:r>
              <a:rPr lang="en-CA" dirty="0" smtClean="0"/>
              <a:t> amino acids per spiral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0" y="3809999"/>
            <a:ext cx="30194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162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Secondary Structure – Beta pleated sheet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Hydrogen bonds can form between </a:t>
            </a:r>
            <a:r>
              <a:rPr lang="en-CA" b="1" dirty="0" smtClean="0"/>
              <a:t>parallel</a:t>
            </a:r>
            <a:r>
              <a:rPr lang="en-CA" dirty="0" smtClean="0"/>
              <a:t> lengths of the polypeptide chain creating beta pleated sheets</a:t>
            </a:r>
          </a:p>
          <a:p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2438399"/>
            <a:ext cx="6705600" cy="432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571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Secondary Structure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3" descr="P038-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38200" y="1344612"/>
            <a:ext cx="7518051" cy="49799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570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Analyze the structure and function of biological molecules in living systems, including carbohydrates, lipids, proteins, nucleic acids</a:t>
            </a:r>
          </a:p>
          <a:p>
            <a:pPr lvl="1"/>
            <a:r>
              <a:rPr lang="en-US" dirty="0" smtClean="0"/>
              <a:t>List the major functions of proteins</a:t>
            </a:r>
          </a:p>
          <a:p>
            <a:pPr lvl="1"/>
            <a:r>
              <a:rPr lang="en-US" dirty="0" smtClean="0"/>
              <a:t>Draw a generalized amino acid and identify the amine, acid (carboxyl), and R-groups</a:t>
            </a:r>
          </a:p>
          <a:p>
            <a:pPr lvl="1"/>
            <a:r>
              <a:rPr lang="en-US" dirty="0" smtClean="0"/>
              <a:t>Identify the peptide bonds in </a:t>
            </a:r>
            <a:r>
              <a:rPr lang="en-US" dirty="0" err="1" smtClean="0"/>
              <a:t>dipeptides</a:t>
            </a:r>
            <a:r>
              <a:rPr lang="en-US" dirty="0" smtClean="0"/>
              <a:t> and polypeptides</a:t>
            </a:r>
          </a:p>
          <a:p>
            <a:pPr lvl="1"/>
            <a:r>
              <a:rPr lang="en-US" dirty="0" smtClean="0"/>
              <a:t>Differentiate among the different levels of protein organization with respect to structure and bond type, including: primary, secondary, tertiary, quaternary</a:t>
            </a:r>
          </a:p>
          <a:p>
            <a:pPr lvl="1"/>
            <a:r>
              <a:rPr lang="en-US" dirty="0" smtClean="0"/>
              <a:t>Name the four bases in DNA and describe the structure of DNA using the following terms: nucleotide (sugar, phosphate, base), complementary base pairing, double helix, hydrogen bonding</a:t>
            </a:r>
          </a:p>
          <a:p>
            <a:pPr lvl="1"/>
            <a:r>
              <a:rPr lang="en-US" dirty="0" smtClean="0"/>
              <a:t>Relate the general structure of the ATP molecule and its role as “energy currency”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Tertiary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third level of protein structure or tertiary structure is described as the </a:t>
            </a:r>
            <a:r>
              <a:rPr lang="en-CA" b="1" dirty="0" smtClean="0"/>
              <a:t>bending</a:t>
            </a:r>
            <a:r>
              <a:rPr lang="en-CA" dirty="0" smtClean="0"/>
              <a:t> and </a:t>
            </a:r>
            <a:r>
              <a:rPr lang="en-CA" b="1" dirty="0" smtClean="0"/>
              <a:t>folding</a:t>
            </a:r>
            <a:r>
              <a:rPr lang="en-CA" dirty="0" smtClean="0"/>
              <a:t> of the alpha helix</a:t>
            </a:r>
          </a:p>
          <a:p>
            <a:r>
              <a:rPr lang="en-CA" dirty="0" smtClean="0"/>
              <a:t>As the helix gets longer there are some amino acids that cannot fit the configuration and therefore cause </a:t>
            </a:r>
            <a:r>
              <a:rPr lang="en-CA" b="1" dirty="0" smtClean="0"/>
              <a:t>kinks</a:t>
            </a:r>
          </a:p>
          <a:p>
            <a:r>
              <a:rPr lang="en-CA" dirty="0" smtClean="0"/>
              <a:t>New bonds will form to hold it into a </a:t>
            </a:r>
            <a:r>
              <a:rPr lang="en-CA" b="1" dirty="0" smtClean="0"/>
              <a:t>three dimensional (3-D)</a:t>
            </a:r>
            <a:r>
              <a:rPr lang="en-CA" dirty="0" smtClean="0"/>
              <a:t> shape</a:t>
            </a:r>
          </a:p>
          <a:p>
            <a:r>
              <a:rPr lang="en-CA" dirty="0" smtClean="0"/>
              <a:t>These bonds can be </a:t>
            </a:r>
            <a:r>
              <a:rPr lang="en-CA" b="1" dirty="0" smtClean="0"/>
              <a:t>ionic</a:t>
            </a:r>
            <a:r>
              <a:rPr lang="en-CA" dirty="0" smtClean="0"/>
              <a:t>, </a:t>
            </a:r>
            <a:r>
              <a:rPr lang="en-CA" b="1" dirty="0" smtClean="0"/>
              <a:t>covalent</a:t>
            </a:r>
            <a:r>
              <a:rPr lang="en-CA" dirty="0" smtClean="0"/>
              <a:t>, and/or </a:t>
            </a:r>
            <a:r>
              <a:rPr lang="en-CA" b="1" dirty="0" smtClean="0"/>
              <a:t>hydrogen</a:t>
            </a:r>
            <a:r>
              <a:rPr lang="en-CA" dirty="0" smtClean="0"/>
              <a:t> bonds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90382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Tertiary Structure</a:t>
            </a:r>
            <a:endParaRPr lang="en-CA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55"/>
          <a:stretch>
            <a:fillRect/>
          </a:stretch>
        </p:blipFill>
        <p:spPr bwMode="auto">
          <a:xfrm>
            <a:off x="1745288" y="1219200"/>
            <a:ext cx="5653423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937985" y="4210734"/>
            <a:ext cx="1652815" cy="646331"/>
            <a:chOff x="937985" y="4210734"/>
            <a:chExt cx="1652815" cy="646331"/>
          </a:xfrm>
        </p:grpSpPr>
        <p:sp>
          <p:nvSpPr>
            <p:cNvPr id="5" name="Right Arrow 4"/>
            <p:cNvSpPr/>
            <p:nvPr/>
          </p:nvSpPr>
          <p:spPr>
            <a:xfrm>
              <a:off x="1714500" y="4419600"/>
              <a:ext cx="8763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37985" y="4210734"/>
              <a:ext cx="1066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Alpha helix</a:t>
              </a:r>
              <a:endParaRPr lang="en-CA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2540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Quaternary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Only occurs in proteins with more than one </a:t>
            </a:r>
            <a:r>
              <a:rPr lang="en-CA" b="1" dirty="0" smtClean="0"/>
              <a:t>polypeptide </a:t>
            </a:r>
          </a:p>
          <a:p>
            <a:r>
              <a:rPr lang="en-CA" dirty="0" smtClean="0"/>
              <a:t>The quaternary structure is where </a:t>
            </a:r>
            <a:r>
              <a:rPr lang="en-CA" b="1" dirty="0" smtClean="0"/>
              <a:t>different</a:t>
            </a:r>
            <a:r>
              <a:rPr lang="en-CA" dirty="0" smtClean="0"/>
              <a:t> 3-D (tertiary) configurations are associated with and function with </a:t>
            </a:r>
            <a:r>
              <a:rPr lang="en-CA" b="1" dirty="0" smtClean="0"/>
              <a:t>each other</a:t>
            </a:r>
          </a:p>
          <a:p>
            <a:pPr lvl="1"/>
            <a:r>
              <a:rPr lang="en-CA" dirty="0" smtClean="0"/>
              <a:t>Imagine multiple kinked helixes tied up with each other in knots</a:t>
            </a:r>
          </a:p>
          <a:p>
            <a:r>
              <a:rPr lang="en-CA" dirty="0" smtClean="0"/>
              <a:t>An example of a protein with quaternary structure is </a:t>
            </a:r>
            <a:r>
              <a:rPr lang="en-CA" b="1" dirty="0" smtClean="0"/>
              <a:t>hemoglobin</a:t>
            </a:r>
            <a:r>
              <a:rPr lang="en-CA" dirty="0" smtClean="0"/>
              <a:t> which transports substances through our body in our blood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64688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Quaternary Structure</a:t>
            </a:r>
            <a:endParaRPr lang="en-CA" dirty="0"/>
          </a:p>
        </p:txBody>
      </p:sp>
      <p:pic>
        <p:nvPicPr>
          <p:cNvPr id="6" name="Picture 3" descr="P038-00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9621" y="1676400"/>
            <a:ext cx="8638717" cy="4038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45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Levels of Protein Structure</a:t>
            </a:r>
            <a:endParaRPr lang="en-CA" dirty="0"/>
          </a:p>
        </p:txBody>
      </p:sp>
      <p:pic>
        <p:nvPicPr>
          <p:cNvPr id="6" name="Content Placeholder 5" descr="mad86751_02_2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7475"/>
            <a:ext cx="5572394" cy="561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More about Protein Functions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19200"/>
            <a:ext cx="7263752" cy="5486400"/>
          </a:xfrm>
        </p:spPr>
        <p:txBody>
          <a:bodyPr>
            <a:normAutofit fontScale="92500" lnSpcReduction="10000"/>
          </a:bodyPr>
          <a:lstStyle/>
          <a:p>
            <a:r>
              <a:rPr lang="en-CA" b="1" dirty="0" smtClean="0"/>
              <a:t>Enzyme</a:t>
            </a:r>
            <a:r>
              <a:rPr lang="en-CA" dirty="0" smtClean="0"/>
              <a:t> proteins speed up chemical reactions in our body</a:t>
            </a:r>
          </a:p>
          <a:p>
            <a:pPr lvl="1"/>
            <a:r>
              <a:rPr lang="en-CA" dirty="0" smtClean="0"/>
              <a:t>Reactions that normally would take several hours will take only a fraction of a second </a:t>
            </a:r>
          </a:p>
          <a:p>
            <a:r>
              <a:rPr lang="en-CA" dirty="0" smtClean="0"/>
              <a:t>Proteins such as hemoglobin </a:t>
            </a:r>
            <a:r>
              <a:rPr lang="en-CA" b="1" dirty="0" smtClean="0"/>
              <a:t>transport</a:t>
            </a:r>
            <a:r>
              <a:rPr lang="en-CA" dirty="0" smtClean="0"/>
              <a:t> nutrients and other substances through our body</a:t>
            </a:r>
          </a:p>
          <a:p>
            <a:r>
              <a:rPr lang="en-CA" b="1" dirty="0" smtClean="0"/>
              <a:t>Antibody</a:t>
            </a:r>
            <a:r>
              <a:rPr lang="en-CA" dirty="0" smtClean="0"/>
              <a:t> proteins fight infections and attack viruses</a:t>
            </a:r>
          </a:p>
          <a:p>
            <a:r>
              <a:rPr lang="en-CA" dirty="0" smtClean="0"/>
              <a:t>The protein </a:t>
            </a:r>
            <a:r>
              <a:rPr lang="en-CA" b="1" dirty="0" smtClean="0"/>
              <a:t>keratin</a:t>
            </a:r>
            <a:r>
              <a:rPr lang="en-CA" dirty="0" smtClean="0"/>
              <a:t> is the main structural component of fingernails and hair</a:t>
            </a:r>
          </a:p>
          <a:p>
            <a:r>
              <a:rPr lang="en-CA" b="1" dirty="0" smtClean="0"/>
              <a:t>Collagen</a:t>
            </a:r>
            <a:r>
              <a:rPr lang="en-CA" dirty="0" smtClean="0"/>
              <a:t> makes up the connective tissues in our muscles</a:t>
            </a:r>
          </a:p>
          <a:p>
            <a:r>
              <a:rPr lang="en-CA" b="1" dirty="0" smtClean="0"/>
              <a:t>Actin/myosin</a:t>
            </a:r>
            <a:r>
              <a:rPr lang="en-CA" dirty="0" smtClean="0"/>
              <a:t> make up muscle fibers that allow for movement</a:t>
            </a:r>
          </a:p>
          <a:p>
            <a:endParaRPr lang="en-CA" dirty="0"/>
          </a:p>
        </p:txBody>
      </p:sp>
      <p:pic>
        <p:nvPicPr>
          <p:cNvPr id="4" name="Picture 7" descr="A picture of nails, really nice smooth clean nail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8654" y="3537176"/>
            <a:ext cx="190063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ghdhairhea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8654" y="1600200"/>
            <a:ext cx="1877361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450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2.8 Nucleic Acids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CA" sz="2800" b="1" dirty="0" smtClean="0"/>
              <a:t>Nucleic Acids </a:t>
            </a:r>
            <a:r>
              <a:rPr lang="en-CA" sz="2800" dirty="0" smtClean="0"/>
              <a:t>are polymers made up of monomers called </a:t>
            </a:r>
            <a:r>
              <a:rPr lang="en-CA" sz="2800" b="1" dirty="0" smtClean="0"/>
              <a:t>nucleotides</a:t>
            </a:r>
          </a:p>
          <a:p>
            <a:r>
              <a:rPr lang="en-CA" sz="2800" dirty="0" smtClean="0"/>
              <a:t>There are two types of nucleic acids:</a:t>
            </a:r>
          </a:p>
          <a:p>
            <a:pPr lvl="1"/>
            <a:r>
              <a:rPr lang="en-CA" sz="2400" b="1" dirty="0" smtClean="0"/>
              <a:t>DNA</a:t>
            </a:r>
            <a:r>
              <a:rPr lang="en-CA" sz="2400" dirty="0" smtClean="0"/>
              <a:t> – deoxyribonucleic acid</a:t>
            </a:r>
          </a:p>
          <a:p>
            <a:pPr lvl="1"/>
            <a:r>
              <a:rPr lang="en-CA" sz="2400" b="1" dirty="0" smtClean="0"/>
              <a:t>RNA</a:t>
            </a:r>
            <a:r>
              <a:rPr lang="en-CA" sz="2400" dirty="0" smtClean="0"/>
              <a:t> – ribonucleic acid</a:t>
            </a:r>
          </a:p>
          <a:p>
            <a:r>
              <a:rPr lang="en-CA" sz="2800" dirty="0" smtClean="0"/>
              <a:t>Some functions of Nucleic Acids:</a:t>
            </a:r>
          </a:p>
          <a:p>
            <a:pPr lvl="1"/>
            <a:r>
              <a:rPr lang="en-CA" sz="2400" dirty="0" smtClean="0"/>
              <a:t>They form </a:t>
            </a:r>
            <a:r>
              <a:rPr lang="en-CA" sz="2400" b="1" dirty="0" smtClean="0"/>
              <a:t>genetic</a:t>
            </a:r>
            <a:r>
              <a:rPr lang="en-CA" sz="2400" dirty="0" smtClean="0"/>
              <a:t> material and are involved in the functioning of chromosomes and protein synthesis</a:t>
            </a:r>
          </a:p>
          <a:p>
            <a:pPr lvl="1"/>
            <a:r>
              <a:rPr lang="en-CA" sz="2400" b="1" dirty="0" smtClean="0"/>
              <a:t>DNA</a:t>
            </a:r>
            <a:r>
              <a:rPr lang="en-CA" sz="2400" dirty="0" smtClean="0"/>
              <a:t> stores genetic information</a:t>
            </a:r>
          </a:p>
          <a:p>
            <a:pPr lvl="1"/>
            <a:r>
              <a:rPr lang="en-CA" sz="2400" b="1" dirty="0" smtClean="0"/>
              <a:t>DNA</a:t>
            </a:r>
            <a:r>
              <a:rPr lang="en-CA" sz="2400" dirty="0" smtClean="0"/>
              <a:t> codes for the order of amino acids in a protein</a:t>
            </a:r>
          </a:p>
          <a:p>
            <a:pPr lvl="1"/>
            <a:r>
              <a:rPr lang="en-CA" sz="2400" b="1" dirty="0" smtClean="0"/>
              <a:t>RNA</a:t>
            </a:r>
            <a:r>
              <a:rPr lang="en-CA" sz="2400" dirty="0" smtClean="0"/>
              <a:t> is an intermediary in the sequencing of amino acids into a protein</a:t>
            </a:r>
          </a:p>
        </p:txBody>
      </p:sp>
      <p:sp>
        <p:nvSpPr>
          <p:cNvPr id="4" name="Rectangle 3"/>
          <p:cNvSpPr/>
          <p:nvPr/>
        </p:nvSpPr>
        <p:spPr>
          <a:xfrm>
            <a:off x="2057400" y="2514600"/>
            <a:ext cx="3048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1559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are Nucleotides?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Nucleotides are made from a </a:t>
            </a:r>
            <a:r>
              <a:rPr lang="en-CA" b="1" dirty="0" smtClean="0"/>
              <a:t>pentose sugar</a:t>
            </a:r>
            <a:r>
              <a:rPr lang="en-CA" dirty="0" smtClean="0"/>
              <a:t>, a </a:t>
            </a:r>
            <a:r>
              <a:rPr lang="en-CA" b="1" dirty="0" smtClean="0"/>
              <a:t>phosphate</a:t>
            </a:r>
            <a:r>
              <a:rPr lang="en-CA" dirty="0" smtClean="0"/>
              <a:t> group, and a </a:t>
            </a:r>
            <a:r>
              <a:rPr lang="en-CA" b="1" dirty="0" smtClean="0"/>
              <a:t>nitrogen containing base</a:t>
            </a:r>
          </a:p>
          <a:p>
            <a:endParaRPr lang="en-CA" dirty="0"/>
          </a:p>
        </p:txBody>
      </p:sp>
      <p:pic>
        <p:nvPicPr>
          <p:cNvPr id="4" name="Picture 4" descr="nitrogen_containing_c_la_7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62000" y="2728685"/>
            <a:ext cx="7399269" cy="337535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74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Nucleotides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There are five </a:t>
            </a:r>
            <a:r>
              <a:rPr lang="en-CA" b="1" dirty="0" smtClean="0"/>
              <a:t>basic</a:t>
            </a:r>
            <a:r>
              <a:rPr lang="en-CA" dirty="0" smtClean="0"/>
              <a:t> nucleotides:</a:t>
            </a:r>
          </a:p>
          <a:p>
            <a:r>
              <a:rPr lang="en-CA" b="1" dirty="0" smtClean="0">
                <a:solidFill>
                  <a:srgbClr val="FF0000"/>
                </a:solidFill>
              </a:rPr>
              <a:t>A</a:t>
            </a:r>
            <a:r>
              <a:rPr lang="en-CA" b="1" dirty="0" smtClean="0"/>
              <a:t>denine</a:t>
            </a:r>
            <a:r>
              <a:rPr lang="en-CA" dirty="0" smtClean="0"/>
              <a:t> and </a:t>
            </a:r>
            <a:r>
              <a:rPr lang="en-CA" b="1" dirty="0" smtClean="0">
                <a:solidFill>
                  <a:srgbClr val="FF0000"/>
                </a:solidFill>
              </a:rPr>
              <a:t>G</a:t>
            </a:r>
            <a:r>
              <a:rPr lang="en-CA" b="1" dirty="0" smtClean="0"/>
              <a:t>uanine </a:t>
            </a:r>
          </a:p>
          <a:p>
            <a:pPr lvl="1"/>
            <a:r>
              <a:rPr lang="en-CA" dirty="0" smtClean="0"/>
              <a:t>Double ring structure purines</a:t>
            </a:r>
          </a:p>
          <a:p>
            <a:r>
              <a:rPr lang="en-CA" b="1" dirty="0" smtClean="0">
                <a:solidFill>
                  <a:srgbClr val="FF0000"/>
                </a:solidFill>
              </a:rPr>
              <a:t>C</a:t>
            </a:r>
            <a:r>
              <a:rPr lang="en-CA" b="1" dirty="0" smtClean="0"/>
              <a:t>ytosine</a:t>
            </a:r>
            <a:r>
              <a:rPr lang="en-CA" dirty="0" smtClean="0"/>
              <a:t>, </a:t>
            </a:r>
            <a:r>
              <a:rPr lang="en-CA" b="1" dirty="0" smtClean="0">
                <a:solidFill>
                  <a:srgbClr val="FF0000"/>
                </a:solidFill>
              </a:rPr>
              <a:t>U</a:t>
            </a:r>
            <a:r>
              <a:rPr lang="en-CA" b="1" dirty="0" smtClean="0"/>
              <a:t>racil</a:t>
            </a:r>
            <a:r>
              <a:rPr lang="en-CA" dirty="0" smtClean="0"/>
              <a:t>, and </a:t>
            </a:r>
            <a:r>
              <a:rPr lang="en-CA" b="1" dirty="0" smtClean="0">
                <a:solidFill>
                  <a:srgbClr val="FF0000"/>
                </a:solidFill>
              </a:rPr>
              <a:t>T</a:t>
            </a:r>
            <a:r>
              <a:rPr lang="en-CA" b="1" dirty="0" smtClean="0"/>
              <a:t>hymine</a:t>
            </a:r>
            <a:r>
              <a:rPr lang="en-CA" dirty="0" smtClean="0"/>
              <a:t> </a:t>
            </a:r>
          </a:p>
          <a:p>
            <a:pPr lvl="1"/>
            <a:r>
              <a:rPr lang="en-CA" dirty="0" smtClean="0"/>
              <a:t>single ring structure </a:t>
            </a:r>
            <a:r>
              <a:rPr lang="en-CA" dirty="0" err="1" smtClean="0"/>
              <a:t>pyrimidines</a:t>
            </a: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These bases are found in DNA and RNA</a:t>
            </a:r>
          </a:p>
          <a:p>
            <a:pPr lvl="1"/>
            <a:r>
              <a:rPr lang="en-CA" dirty="0" smtClean="0"/>
              <a:t>DNA contains </a:t>
            </a:r>
            <a:r>
              <a:rPr lang="en-CA" b="1" dirty="0" smtClean="0"/>
              <a:t>A,G,T and C</a:t>
            </a:r>
          </a:p>
          <a:p>
            <a:pPr lvl="1"/>
            <a:r>
              <a:rPr lang="en-CA" dirty="0" smtClean="0"/>
              <a:t>RNA contains </a:t>
            </a:r>
            <a:r>
              <a:rPr lang="en-CA" b="1" dirty="0" smtClean="0"/>
              <a:t>A,G,U and C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3864" y="1295401"/>
            <a:ext cx="338296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1322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DNA structure compared to RNA structure</a:t>
            </a:r>
            <a:endParaRPr lang="en-CA" dirty="0"/>
          </a:p>
        </p:txBody>
      </p:sp>
      <p:pic>
        <p:nvPicPr>
          <p:cNvPr id="4" name="Content Placeholder 3" descr="dna_structure_compa_tb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" y="1828800"/>
            <a:ext cx="8840121" cy="3657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838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2.7 -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Proteins have many functions: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Proteins such as </a:t>
            </a:r>
            <a:r>
              <a:rPr lang="en-US" sz="2400" b="1" dirty="0"/>
              <a:t>keratin</a:t>
            </a:r>
            <a:r>
              <a:rPr lang="en-US" sz="2400" dirty="0"/>
              <a:t> and </a:t>
            </a:r>
            <a:r>
              <a:rPr lang="en-US" sz="2400" b="1" dirty="0"/>
              <a:t>collagen</a:t>
            </a:r>
            <a:r>
              <a:rPr lang="en-US" sz="2400" dirty="0"/>
              <a:t> have structural roles.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Proteins are also </a:t>
            </a:r>
            <a:r>
              <a:rPr lang="en-US" sz="2400" b="1" dirty="0"/>
              <a:t>enzymes</a:t>
            </a:r>
            <a:r>
              <a:rPr lang="en-US" sz="2400" dirty="0"/>
              <a:t> that speed up the chemical reactions of </a:t>
            </a:r>
            <a:r>
              <a:rPr lang="en-US" sz="2400" b="1" dirty="0"/>
              <a:t>metabolism</a:t>
            </a:r>
            <a:r>
              <a:rPr lang="en-US" sz="2400" dirty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Proteins such as </a:t>
            </a:r>
            <a:r>
              <a:rPr lang="en-US" sz="2400" b="1" dirty="0"/>
              <a:t>hemoglobin</a:t>
            </a:r>
            <a:r>
              <a:rPr lang="en-US" sz="2400" dirty="0"/>
              <a:t> are responsible for the </a:t>
            </a:r>
            <a:r>
              <a:rPr lang="en-US" sz="2400" b="1" dirty="0"/>
              <a:t>transport</a:t>
            </a:r>
            <a:r>
              <a:rPr lang="en-US" sz="2400" dirty="0"/>
              <a:t> of substances within the body.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Proteins </a:t>
            </a:r>
            <a:r>
              <a:rPr lang="en-US" sz="2400" dirty="0" smtClean="0"/>
              <a:t>transport </a:t>
            </a:r>
            <a:r>
              <a:rPr lang="en-US" sz="2400" dirty="0"/>
              <a:t>substances across cell </a:t>
            </a:r>
            <a:r>
              <a:rPr lang="en-US" sz="2400" b="1" dirty="0"/>
              <a:t>membranes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/>
              <a:t>Proteins form the </a:t>
            </a:r>
            <a:r>
              <a:rPr lang="en-US" sz="2400" b="1" dirty="0"/>
              <a:t>antibodies</a:t>
            </a:r>
            <a:r>
              <a:rPr lang="en-US" sz="2400" dirty="0"/>
              <a:t> of the immune system that defend the body from </a:t>
            </a:r>
            <a:r>
              <a:rPr lang="en-US" sz="2400" b="1" dirty="0" smtClean="0"/>
              <a:t>viruses</a:t>
            </a:r>
            <a:r>
              <a:rPr lang="en-US" sz="2400" dirty="0" smtClean="0"/>
              <a:t> and disease</a:t>
            </a:r>
            <a:r>
              <a:rPr lang="en-US" sz="2400" dirty="0"/>
              <a:t>.</a:t>
            </a:r>
          </a:p>
          <a:p>
            <a:pPr lvl="1"/>
            <a:r>
              <a:rPr lang="en-US" sz="2400" dirty="0"/>
              <a:t>Proteins such as </a:t>
            </a:r>
            <a:r>
              <a:rPr lang="en-US" sz="2400" b="1" dirty="0"/>
              <a:t>insulin</a:t>
            </a:r>
            <a:r>
              <a:rPr lang="en-US" sz="2400" dirty="0"/>
              <a:t> are hormones that regulate cellular function.</a:t>
            </a:r>
          </a:p>
          <a:p>
            <a:pPr lvl="1"/>
            <a:r>
              <a:rPr lang="en-US" sz="2400" dirty="0"/>
              <a:t>Contractile proteins such as </a:t>
            </a:r>
            <a:r>
              <a:rPr lang="en-US" sz="2400" b="1" dirty="0"/>
              <a:t>actin</a:t>
            </a:r>
            <a:r>
              <a:rPr lang="en-US" sz="2400" dirty="0"/>
              <a:t> and </a:t>
            </a:r>
            <a:r>
              <a:rPr lang="en-US" sz="2400" b="1" dirty="0"/>
              <a:t>myosin</a:t>
            </a:r>
            <a:r>
              <a:rPr lang="en-US" sz="2400" dirty="0"/>
              <a:t> allow parts of cells to move and muscles to contract.  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marL="27432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7287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55"/>
          <a:stretch>
            <a:fillRect/>
          </a:stretch>
        </p:blipFill>
        <p:spPr bwMode="auto">
          <a:xfrm>
            <a:off x="4114800" y="1219200"/>
            <a:ext cx="4851400" cy="527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Nucleotides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267200" cy="4937760"/>
          </a:xfrm>
        </p:spPr>
        <p:txBody>
          <a:bodyPr/>
          <a:lstStyle/>
          <a:p>
            <a:r>
              <a:rPr lang="en-CA" dirty="0" smtClean="0"/>
              <a:t>The bases found in DNA form </a:t>
            </a:r>
            <a:r>
              <a:rPr lang="en-CA" b="1" dirty="0" smtClean="0"/>
              <a:t>complementary base pairs</a:t>
            </a:r>
            <a:r>
              <a:rPr lang="en-CA" dirty="0" smtClean="0"/>
              <a:t> (the same two bases always bond with each other)</a:t>
            </a:r>
          </a:p>
          <a:p>
            <a:r>
              <a:rPr lang="en-CA" dirty="0" smtClean="0"/>
              <a:t>The structure of DNA is a </a:t>
            </a:r>
            <a:r>
              <a:rPr lang="en-CA" b="1" dirty="0" smtClean="0"/>
              <a:t>double helix </a:t>
            </a:r>
            <a:r>
              <a:rPr lang="en-CA" dirty="0" smtClean="0"/>
              <a:t>(we will talk more about DNA later this year</a:t>
            </a:r>
          </a:p>
        </p:txBody>
      </p:sp>
    </p:spTree>
    <p:extLst>
      <p:ext uri="{BB962C8B-B14F-4D97-AF65-F5344CB8AC3E}">
        <p14:creationId xmlns:p14="http://schemas.microsoft.com/office/powerpoint/2010/main" xmlns="" val="30690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Complementary Base Pairs in DNA</a:t>
            </a:r>
            <a:endParaRPr lang="en-CA" dirty="0"/>
          </a:p>
        </p:txBody>
      </p:sp>
      <p:pic>
        <p:nvPicPr>
          <p:cNvPr id="4" name="Picture 4" descr="overview_of_dna_str_c_la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0" y="1600200"/>
            <a:ext cx="7587296" cy="4419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300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ATP (Adenosine Triphosphate)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480862" cy="4937760"/>
          </a:xfrm>
        </p:spPr>
        <p:txBody>
          <a:bodyPr>
            <a:normAutofit fontScale="85000" lnSpcReduction="20000"/>
          </a:bodyPr>
          <a:lstStyle/>
          <a:p>
            <a:r>
              <a:rPr lang="en-CA" dirty="0" smtClean="0"/>
              <a:t>One particularly important nucleic acid is the modified nucleotide known as </a:t>
            </a:r>
            <a:r>
              <a:rPr lang="en-CA" b="1" dirty="0" smtClean="0"/>
              <a:t>ATP</a:t>
            </a:r>
          </a:p>
          <a:p>
            <a:r>
              <a:rPr lang="en-CA" dirty="0" smtClean="0"/>
              <a:t>ATP is an </a:t>
            </a:r>
            <a:r>
              <a:rPr lang="en-CA" b="1" dirty="0" smtClean="0"/>
              <a:t>RNA nucleotide </a:t>
            </a:r>
            <a:r>
              <a:rPr lang="en-CA" dirty="0" smtClean="0"/>
              <a:t>with an </a:t>
            </a:r>
            <a:r>
              <a:rPr lang="en-CA" b="1" dirty="0" smtClean="0"/>
              <a:t>adenine (A) base </a:t>
            </a:r>
            <a:r>
              <a:rPr lang="en-CA" dirty="0" smtClean="0"/>
              <a:t>(adenine + ribose = adenosine) attached to </a:t>
            </a:r>
            <a:r>
              <a:rPr lang="en-CA" b="1" dirty="0" smtClean="0"/>
              <a:t>3 phosphate groups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ATP is a very </a:t>
            </a:r>
            <a:r>
              <a:rPr lang="en-CA" b="1" dirty="0" smtClean="0"/>
              <a:t>high energy </a:t>
            </a:r>
            <a:r>
              <a:rPr lang="en-CA" dirty="0" smtClean="0"/>
              <a:t>molecule</a:t>
            </a:r>
          </a:p>
          <a:p>
            <a:r>
              <a:rPr lang="en-CA" dirty="0" smtClean="0"/>
              <a:t>When ATP undergoes </a:t>
            </a:r>
            <a:r>
              <a:rPr lang="en-CA" b="1" dirty="0" smtClean="0"/>
              <a:t>hydrolysis</a:t>
            </a:r>
            <a:r>
              <a:rPr lang="en-CA" dirty="0" smtClean="0"/>
              <a:t>, large amounts of energy are released</a:t>
            </a:r>
          </a:p>
        </p:txBody>
      </p:sp>
      <p:pic>
        <p:nvPicPr>
          <p:cNvPr id="6" name="Picture 4" descr="mad86751_02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8938062" cy="210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050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ATP: The energy currency of cells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ATP is a high energy molecule because the last two phosphate bonds are </a:t>
            </a:r>
            <a:r>
              <a:rPr lang="en-CA" b="1" dirty="0" smtClean="0"/>
              <a:t>unstable</a:t>
            </a:r>
            <a:r>
              <a:rPr lang="en-CA" dirty="0" smtClean="0"/>
              <a:t> and easily broken</a:t>
            </a:r>
          </a:p>
          <a:p>
            <a:r>
              <a:rPr lang="en-CA" dirty="0" smtClean="0"/>
              <a:t>A lot of energy is required to maintain these bonds</a:t>
            </a:r>
          </a:p>
          <a:p>
            <a:r>
              <a:rPr lang="en-CA" dirty="0" smtClean="0"/>
              <a:t>If the bonds are broken, this energy is </a:t>
            </a:r>
            <a:r>
              <a:rPr lang="en-CA" b="1" dirty="0" smtClean="0"/>
              <a:t>released</a:t>
            </a:r>
          </a:p>
          <a:p>
            <a:pPr lvl="1"/>
            <a:r>
              <a:rPr lang="en-CA" dirty="0" smtClean="0"/>
              <a:t>When an ATP molecule loses a phosphate, it becomes the molecule </a:t>
            </a:r>
            <a:r>
              <a:rPr lang="en-CA" b="1" dirty="0" smtClean="0"/>
              <a:t>ADP</a:t>
            </a:r>
            <a:r>
              <a:rPr lang="en-CA" dirty="0" smtClean="0"/>
              <a:t> (adenosine </a:t>
            </a:r>
            <a:r>
              <a:rPr lang="en-CA" dirty="0" err="1" smtClean="0"/>
              <a:t>diphosphate</a:t>
            </a:r>
            <a:r>
              <a:rPr lang="en-CA" dirty="0" smtClean="0"/>
              <a:t>) and a </a:t>
            </a:r>
            <a:r>
              <a:rPr lang="en-CA" b="1" dirty="0" smtClean="0"/>
              <a:t>phosphate</a:t>
            </a:r>
            <a:r>
              <a:rPr lang="en-CA" dirty="0" smtClean="0"/>
              <a:t> molecule</a:t>
            </a:r>
          </a:p>
          <a:p>
            <a:pPr lvl="1"/>
            <a:r>
              <a:rPr lang="en-CA" dirty="0" smtClean="0"/>
              <a:t>With the addition of energy, this process can be reversed, creating the </a:t>
            </a:r>
            <a:r>
              <a:rPr lang="en-CA" b="1" dirty="0" smtClean="0"/>
              <a:t>ATP cycle</a:t>
            </a:r>
          </a:p>
          <a:p>
            <a:r>
              <a:rPr lang="en-CA" b="1" dirty="0" smtClean="0"/>
              <a:t>Muscle</a:t>
            </a:r>
            <a:r>
              <a:rPr lang="en-CA" dirty="0" smtClean="0"/>
              <a:t> cells use the energy for muscle contraction</a:t>
            </a:r>
          </a:p>
          <a:p>
            <a:r>
              <a:rPr lang="en-CA" dirty="0" smtClean="0"/>
              <a:t>Cells use the energy to synthesize </a:t>
            </a:r>
            <a:r>
              <a:rPr lang="en-CA" b="1" dirty="0" smtClean="0"/>
              <a:t>carbohydrates</a:t>
            </a:r>
            <a:r>
              <a:rPr lang="en-CA" dirty="0" smtClean="0"/>
              <a:t> and </a:t>
            </a:r>
            <a:r>
              <a:rPr lang="en-CA" b="1" dirty="0" smtClean="0"/>
              <a:t>proteins</a:t>
            </a:r>
          </a:p>
          <a:p>
            <a:r>
              <a:rPr lang="en-CA" dirty="0" smtClean="0"/>
              <a:t>More on this later in the year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97768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ATP Cycle</a:t>
            </a:r>
            <a:endParaRPr lang="en-CA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6174339" cy="36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8727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Pop Quiz!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An amino acid is a </a:t>
            </a:r>
            <a:r>
              <a:rPr lang="en-CA" smtClean="0"/>
              <a:t>central </a:t>
            </a:r>
            <a:r>
              <a:rPr lang="en-CA" smtClean="0"/>
              <a:t>carbon </a:t>
            </a:r>
            <a:r>
              <a:rPr lang="en-CA" dirty="0" smtClean="0"/>
              <a:t>atom attached to a hydrogen atom and what?</a:t>
            </a:r>
          </a:p>
          <a:p>
            <a:r>
              <a:rPr lang="en-CA" dirty="0" smtClean="0"/>
              <a:t>What are the monomers called that make up proteins?</a:t>
            </a:r>
          </a:p>
          <a:p>
            <a:r>
              <a:rPr lang="en-CA" dirty="0" smtClean="0"/>
              <a:t>Describe primary protein structure</a:t>
            </a:r>
          </a:p>
          <a:p>
            <a:r>
              <a:rPr lang="en-CA" dirty="0" smtClean="0"/>
              <a:t>Describe secondary protein structure</a:t>
            </a:r>
          </a:p>
          <a:p>
            <a:r>
              <a:rPr lang="en-CA" dirty="0" smtClean="0"/>
              <a:t>What are the two main types of secondary structure</a:t>
            </a:r>
          </a:p>
          <a:p>
            <a:r>
              <a:rPr lang="en-CA" dirty="0" smtClean="0"/>
              <a:t>Describe tertiary protein structure</a:t>
            </a:r>
          </a:p>
          <a:p>
            <a:r>
              <a:rPr lang="en-CA" dirty="0" smtClean="0"/>
              <a:t>Describe quaternary protein structure</a:t>
            </a:r>
          </a:p>
          <a:p>
            <a:r>
              <a:rPr lang="en-CA" dirty="0" smtClean="0"/>
              <a:t>What are 3 main functions of proteins?</a:t>
            </a:r>
          </a:p>
          <a:p>
            <a:r>
              <a:rPr lang="en-CA" dirty="0" smtClean="0"/>
              <a:t>What are the monomers called that make up nucleic acids?</a:t>
            </a:r>
          </a:p>
          <a:p>
            <a:r>
              <a:rPr lang="en-CA" dirty="0" smtClean="0"/>
              <a:t>How do cells get energy from the hydrolysis of ATP?</a:t>
            </a:r>
          </a:p>
          <a:p>
            <a:r>
              <a:rPr lang="en-CA" dirty="0" smtClean="0"/>
              <a:t>What are the 4 bases found in DNA?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53490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are proteins?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Contain </a:t>
            </a:r>
            <a:r>
              <a:rPr lang="en-CA" b="1" dirty="0" smtClean="0"/>
              <a:t>carbon</a:t>
            </a:r>
            <a:r>
              <a:rPr lang="en-CA" dirty="0" smtClean="0"/>
              <a:t>, </a:t>
            </a:r>
            <a:r>
              <a:rPr lang="en-CA" b="1" dirty="0" smtClean="0"/>
              <a:t>hydrogen</a:t>
            </a:r>
            <a:r>
              <a:rPr lang="en-CA" dirty="0" smtClean="0"/>
              <a:t>, </a:t>
            </a:r>
            <a:r>
              <a:rPr lang="en-CA" b="1" dirty="0" smtClean="0"/>
              <a:t>oxygen</a:t>
            </a:r>
            <a:r>
              <a:rPr lang="en-CA" dirty="0" smtClean="0"/>
              <a:t>, and </a:t>
            </a:r>
            <a:r>
              <a:rPr lang="en-CA" b="1" dirty="0" smtClean="0"/>
              <a:t>nitrogen</a:t>
            </a:r>
          </a:p>
          <a:p>
            <a:r>
              <a:rPr lang="en-CA" dirty="0" smtClean="0"/>
              <a:t>Also often contain </a:t>
            </a:r>
            <a:r>
              <a:rPr lang="en-CA" b="1" dirty="0" smtClean="0"/>
              <a:t>sulfur</a:t>
            </a:r>
            <a:r>
              <a:rPr lang="en-CA" dirty="0" smtClean="0"/>
              <a:t>, and sometimes </a:t>
            </a:r>
            <a:r>
              <a:rPr lang="en-CA" b="1" dirty="0" smtClean="0"/>
              <a:t>phosphorus</a:t>
            </a:r>
            <a:r>
              <a:rPr lang="en-CA" dirty="0" smtClean="0"/>
              <a:t> and </a:t>
            </a:r>
            <a:r>
              <a:rPr lang="en-CA" b="1" dirty="0" smtClean="0"/>
              <a:t>iron</a:t>
            </a:r>
          </a:p>
          <a:p>
            <a:r>
              <a:rPr lang="en-CA" dirty="0" smtClean="0"/>
              <a:t>The basic structure of a protein is a chain of </a:t>
            </a:r>
            <a:r>
              <a:rPr lang="en-CA" b="1" dirty="0" smtClean="0"/>
              <a:t>amino acids </a:t>
            </a:r>
            <a:r>
              <a:rPr lang="en-CA" dirty="0" smtClean="0"/>
              <a:t>(polypeptides)</a:t>
            </a:r>
          </a:p>
          <a:p>
            <a:r>
              <a:rPr lang="en-CA" dirty="0" smtClean="0"/>
              <a:t>There are about </a:t>
            </a:r>
            <a:r>
              <a:rPr lang="en-CA" b="1" dirty="0" smtClean="0"/>
              <a:t>20</a:t>
            </a:r>
            <a:r>
              <a:rPr lang="en-CA" dirty="0" smtClean="0"/>
              <a:t> different amino acids</a:t>
            </a:r>
            <a:endParaRPr lang="en-CA" dirty="0"/>
          </a:p>
        </p:txBody>
      </p:sp>
      <p:pic>
        <p:nvPicPr>
          <p:cNvPr id="4" name="Picture 6" descr="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916592"/>
            <a:ext cx="6203950" cy="272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7171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are amino acids?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Proteins are </a:t>
            </a:r>
            <a:r>
              <a:rPr lang="en-CA" b="1" dirty="0" smtClean="0"/>
              <a:t>polymers</a:t>
            </a:r>
            <a:r>
              <a:rPr lang="en-CA" dirty="0" smtClean="0"/>
              <a:t> with amino acid </a:t>
            </a:r>
            <a:r>
              <a:rPr lang="en-CA" b="1" dirty="0" smtClean="0"/>
              <a:t>monomers</a:t>
            </a:r>
          </a:p>
          <a:p>
            <a:r>
              <a:rPr lang="en-CA" dirty="0" smtClean="0"/>
              <a:t>An amino acid has a central </a:t>
            </a:r>
            <a:r>
              <a:rPr lang="en-CA" b="1" dirty="0" smtClean="0"/>
              <a:t>carbon</a:t>
            </a:r>
            <a:r>
              <a:rPr lang="en-CA" dirty="0" smtClean="0"/>
              <a:t> atom bonded to a </a:t>
            </a:r>
            <a:r>
              <a:rPr lang="en-CA" b="1" dirty="0" smtClean="0"/>
              <a:t>hydrogen</a:t>
            </a:r>
            <a:r>
              <a:rPr lang="en-CA" dirty="0" smtClean="0"/>
              <a:t> atom and </a:t>
            </a:r>
            <a:r>
              <a:rPr lang="en-CA" b="1" dirty="0" smtClean="0"/>
              <a:t>three</a:t>
            </a:r>
            <a:r>
              <a:rPr lang="en-CA" dirty="0" smtClean="0"/>
              <a:t> groups:</a:t>
            </a:r>
          </a:p>
          <a:p>
            <a:r>
              <a:rPr lang="en-CA" dirty="0" smtClean="0"/>
              <a:t>One of the three groups is an </a:t>
            </a:r>
            <a:r>
              <a:rPr lang="en-CA" b="1" dirty="0" smtClean="0"/>
              <a:t>amino</a:t>
            </a:r>
            <a:r>
              <a:rPr lang="en-CA" dirty="0" smtClean="0"/>
              <a:t> group (-NH</a:t>
            </a:r>
            <a:r>
              <a:rPr lang="en-CA" baseline="-25000" dirty="0" smtClean="0"/>
              <a:t>2</a:t>
            </a:r>
            <a:r>
              <a:rPr lang="en-CA" dirty="0" smtClean="0"/>
              <a:t>), </a:t>
            </a:r>
          </a:p>
          <a:p>
            <a:r>
              <a:rPr lang="en-CA" dirty="0" smtClean="0"/>
              <a:t>One of the groups is an </a:t>
            </a:r>
            <a:r>
              <a:rPr lang="en-CA" b="1" dirty="0" smtClean="0"/>
              <a:t>acidic</a:t>
            </a:r>
            <a:r>
              <a:rPr lang="en-CA" dirty="0" smtClean="0"/>
              <a:t> group (-COOH)</a:t>
            </a:r>
          </a:p>
          <a:p>
            <a:pPr lvl="1"/>
            <a:r>
              <a:rPr lang="en-CA" dirty="0" smtClean="0"/>
              <a:t>Hence called an amino acid!</a:t>
            </a:r>
          </a:p>
          <a:p>
            <a:r>
              <a:rPr lang="en-CA" dirty="0" smtClean="0"/>
              <a:t>The third group is called an </a:t>
            </a:r>
            <a:r>
              <a:rPr lang="en-CA" b="1" i="1" dirty="0" smtClean="0"/>
              <a:t>R</a:t>
            </a:r>
            <a:r>
              <a:rPr lang="en-CA" dirty="0" smtClean="0"/>
              <a:t> Group</a:t>
            </a:r>
          </a:p>
          <a:p>
            <a:r>
              <a:rPr lang="en-CA" dirty="0" smtClean="0"/>
              <a:t>Amino acids differ from one another by their </a:t>
            </a:r>
            <a:r>
              <a:rPr lang="en-CA" i="1" dirty="0" smtClean="0"/>
              <a:t>R</a:t>
            </a:r>
            <a:r>
              <a:rPr lang="en-CA" dirty="0" smtClean="0"/>
              <a:t> group</a:t>
            </a:r>
            <a:endParaRPr lang="en-CA" dirty="0"/>
          </a:p>
        </p:txBody>
      </p:sp>
      <p:pic>
        <p:nvPicPr>
          <p:cNvPr id="5" name="Picture 5" descr="aminoac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26109"/>
            <a:ext cx="5604215" cy="168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976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are </a:t>
            </a:r>
            <a:r>
              <a:rPr lang="en-CA" i="1" dirty="0" smtClean="0"/>
              <a:t>R</a:t>
            </a:r>
            <a:r>
              <a:rPr lang="en-CA" dirty="0" smtClean="0"/>
              <a:t> groups?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An </a:t>
            </a:r>
            <a:r>
              <a:rPr lang="en-CA" i="1" dirty="0" smtClean="0"/>
              <a:t>R</a:t>
            </a:r>
            <a:r>
              <a:rPr lang="en-CA" dirty="0" smtClean="0"/>
              <a:t> group is a </a:t>
            </a:r>
            <a:r>
              <a:rPr lang="en-CA" b="1" dirty="0" smtClean="0"/>
              <a:t>variety</a:t>
            </a:r>
            <a:r>
              <a:rPr lang="en-CA" dirty="0" smtClean="0"/>
              <a:t> of atoms attached to amino acids</a:t>
            </a:r>
          </a:p>
          <a:p>
            <a:r>
              <a:rPr lang="en-CA" i="1" dirty="0" smtClean="0"/>
              <a:t>R</a:t>
            </a:r>
            <a:r>
              <a:rPr lang="en-CA" dirty="0" smtClean="0"/>
              <a:t> group = radical group or remainder group</a:t>
            </a:r>
          </a:p>
          <a:p>
            <a:r>
              <a:rPr lang="en-CA" dirty="0" smtClean="0"/>
              <a:t>An </a:t>
            </a:r>
            <a:r>
              <a:rPr lang="en-CA" i="1" dirty="0" smtClean="0"/>
              <a:t>R</a:t>
            </a:r>
            <a:r>
              <a:rPr lang="en-CA" dirty="0" smtClean="0"/>
              <a:t> group </a:t>
            </a:r>
            <a:r>
              <a:rPr lang="en-CA" b="1" dirty="0" smtClean="0"/>
              <a:t>distinguishes</a:t>
            </a:r>
            <a:r>
              <a:rPr lang="en-CA" dirty="0" smtClean="0"/>
              <a:t> one amino acid from another</a:t>
            </a:r>
          </a:p>
          <a:p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691" y="3429000"/>
            <a:ext cx="72009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6799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Examples of amino acids</a:t>
            </a:r>
            <a:endParaRPr lang="en-CA" dirty="0"/>
          </a:p>
        </p:txBody>
      </p:sp>
      <p:pic>
        <p:nvPicPr>
          <p:cNvPr id="4" name="Picture 5" descr="mad86751_02_2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4302386" cy="545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Formation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An amino acid can be referred to as a </a:t>
            </a:r>
            <a:r>
              <a:rPr lang="en-CA" b="1" dirty="0" smtClean="0"/>
              <a:t>peptide</a:t>
            </a:r>
          </a:p>
          <a:p>
            <a:r>
              <a:rPr lang="en-CA" dirty="0" smtClean="0"/>
              <a:t>Dehydration synthesis of amino acids result in the bonding of amino acids together and the release of water molecules</a:t>
            </a:r>
          </a:p>
          <a:p>
            <a:r>
              <a:rPr lang="en-CA" dirty="0" smtClean="0"/>
              <a:t>When two amino acids bond together, they produce a </a:t>
            </a:r>
            <a:r>
              <a:rPr lang="en-CA" b="1" dirty="0" smtClean="0"/>
              <a:t>dipeptide</a:t>
            </a:r>
          </a:p>
          <a:p>
            <a:r>
              <a:rPr lang="en-CA" dirty="0" smtClean="0"/>
              <a:t>Example: amino acids </a:t>
            </a:r>
            <a:r>
              <a:rPr lang="en-CA" b="1" dirty="0" smtClean="0"/>
              <a:t>glyc</a:t>
            </a:r>
            <a:r>
              <a:rPr lang="en-CA" b="1" dirty="0" smtClean="0">
                <a:solidFill>
                  <a:srgbClr val="00B050"/>
                </a:solidFill>
              </a:rPr>
              <a:t>ine</a:t>
            </a:r>
            <a:r>
              <a:rPr lang="en-CA" dirty="0" smtClean="0"/>
              <a:t> and </a:t>
            </a:r>
            <a:r>
              <a:rPr lang="en-CA" b="1" dirty="0" smtClean="0"/>
              <a:t>alan</a:t>
            </a:r>
            <a:r>
              <a:rPr lang="en-CA" b="1" dirty="0" smtClean="0">
                <a:solidFill>
                  <a:srgbClr val="00B050"/>
                </a:solidFill>
              </a:rPr>
              <a:t>ine</a:t>
            </a:r>
            <a:r>
              <a:rPr lang="en-CA" dirty="0" smtClean="0"/>
              <a:t> bond to form the dipeptide </a:t>
            </a:r>
            <a:r>
              <a:rPr lang="en-CA" b="1" dirty="0" err="1" smtClean="0"/>
              <a:t>gly-ala</a:t>
            </a:r>
            <a:endParaRPr lang="en-CA" b="1" dirty="0" smtClean="0"/>
          </a:p>
          <a:p>
            <a:endParaRPr lang="en-CA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71" y="4724400"/>
            <a:ext cx="8610600" cy="200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84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Formation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bond that connects amino acids is called a </a:t>
            </a:r>
            <a:r>
              <a:rPr lang="en-CA" b="1" dirty="0" smtClean="0"/>
              <a:t>peptide bond</a:t>
            </a:r>
          </a:p>
          <a:p>
            <a:pPr lvl="1"/>
            <a:r>
              <a:rPr lang="en-CA" dirty="0" smtClean="0"/>
              <a:t>A </a:t>
            </a:r>
            <a:r>
              <a:rPr lang="en-CA" b="1" dirty="0" smtClean="0"/>
              <a:t>dipeptide</a:t>
            </a:r>
            <a:r>
              <a:rPr lang="en-CA" dirty="0" smtClean="0"/>
              <a:t> has one peptide bond holding together two amino acids</a:t>
            </a:r>
          </a:p>
          <a:p>
            <a:pPr lvl="1"/>
            <a:r>
              <a:rPr lang="en-CA" dirty="0" smtClean="0"/>
              <a:t>A </a:t>
            </a:r>
            <a:r>
              <a:rPr lang="en-CA" b="1" dirty="0" err="1" smtClean="0"/>
              <a:t>Tripeptide</a:t>
            </a:r>
            <a:r>
              <a:rPr lang="en-CA" dirty="0" smtClean="0"/>
              <a:t> would have two peptide bonds holding together three amino acids</a:t>
            </a:r>
          </a:p>
          <a:p>
            <a:pPr lvl="1"/>
            <a:r>
              <a:rPr lang="en-CA" dirty="0" smtClean="0"/>
              <a:t>A </a:t>
            </a:r>
            <a:r>
              <a:rPr lang="en-CA" b="1" dirty="0" smtClean="0"/>
              <a:t>polypeptide</a:t>
            </a:r>
            <a:r>
              <a:rPr lang="en-CA" dirty="0" smtClean="0"/>
              <a:t> would have numerous peptide bonds holding together numerous amino acids</a:t>
            </a:r>
          </a:p>
          <a:p>
            <a:pPr lvl="1"/>
            <a:r>
              <a:rPr lang="en-CA" dirty="0" smtClean="0"/>
              <a:t>A polypeptide is a single chain of amino acids</a:t>
            </a:r>
          </a:p>
          <a:p>
            <a:r>
              <a:rPr lang="en-CA" dirty="0" smtClean="0"/>
              <a:t>The </a:t>
            </a:r>
            <a:r>
              <a:rPr lang="en-CA" b="1" dirty="0" smtClean="0"/>
              <a:t>order</a:t>
            </a:r>
            <a:r>
              <a:rPr lang="en-CA" dirty="0" smtClean="0"/>
              <a:t> or combination of these amino acids determines which protein is produced</a:t>
            </a:r>
          </a:p>
        </p:txBody>
      </p:sp>
    </p:spTree>
    <p:extLst>
      <p:ext uri="{BB962C8B-B14F-4D97-AF65-F5344CB8AC3E}">
        <p14:creationId xmlns:p14="http://schemas.microsoft.com/office/powerpoint/2010/main" xmlns="" val="211278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1817</TotalTime>
  <Words>1457</Words>
  <Application>Microsoft Office PowerPoint</Application>
  <PresentationFormat>On-screen Show (4:3)</PresentationFormat>
  <Paragraphs>165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Origin</vt:lpstr>
      <vt:lpstr>Cell Biology: Cell Compounds and Biological Molecules</vt:lpstr>
      <vt:lpstr>Today’s Objectives</vt:lpstr>
      <vt:lpstr>2.7 - Proteins</vt:lpstr>
      <vt:lpstr>What are proteins?</vt:lpstr>
      <vt:lpstr>What are amino acids?</vt:lpstr>
      <vt:lpstr>What are R groups?</vt:lpstr>
      <vt:lpstr>Examples of amino acids</vt:lpstr>
      <vt:lpstr>Formation of Proteins</vt:lpstr>
      <vt:lpstr>Formation of proteins</vt:lpstr>
      <vt:lpstr>Dehydration synthesis of amino acids</vt:lpstr>
      <vt:lpstr>Dehydration synthesis of amino acids</vt:lpstr>
      <vt:lpstr>Dehydration synthesis of amino acids</vt:lpstr>
      <vt:lpstr>Formation of proteins</vt:lpstr>
      <vt:lpstr>Protein Structure</vt:lpstr>
      <vt:lpstr>Primary Structure</vt:lpstr>
      <vt:lpstr>Secondary Structure</vt:lpstr>
      <vt:lpstr>Secondary Structure – alpha helix</vt:lpstr>
      <vt:lpstr>Secondary Structure – Beta pleated sheet</vt:lpstr>
      <vt:lpstr>Secondary Structure</vt:lpstr>
      <vt:lpstr>Tertiary Structure</vt:lpstr>
      <vt:lpstr>Tertiary Structure</vt:lpstr>
      <vt:lpstr>Quaternary Structure</vt:lpstr>
      <vt:lpstr>Quaternary Structure</vt:lpstr>
      <vt:lpstr>Levels of Protein Structure</vt:lpstr>
      <vt:lpstr>More about Protein Functions</vt:lpstr>
      <vt:lpstr>2.8 Nucleic Acids</vt:lpstr>
      <vt:lpstr>What are Nucleotides?</vt:lpstr>
      <vt:lpstr>Nucleotides</vt:lpstr>
      <vt:lpstr>DNA structure compared to RNA structure</vt:lpstr>
      <vt:lpstr>Nucleotides</vt:lpstr>
      <vt:lpstr>Complementary Base Pairs in DNA</vt:lpstr>
      <vt:lpstr>ATP (Adenosine Triphosphate)</vt:lpstr>
      <vt:lpstr>ATP: The energy currency of cells</vt:lpstr>
      <vt:lpstr>ATP Cycle</vt:lpstr>
      <vt:lpstr>Pop Quiz!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189</cp:revision>
  <dcterms:modified xsi:type="dcterms:W3CDTF">2013-09-26T00:58:19Z</dcterms:modified>
</cp:coreProperties>
</file>